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王漢宗顏楷體" panose="02020500000000000000" charset="-120"/>
      <p:regular r:id="rId39"/>
    </p:embeddedFont>
    <p:embeddedFont>
      <p:font typeface="Noto Sans T Chinese" panose="02020500000000000000" charset="-120"/>
      <p:regular r:id="rId40"/>
    </p:embeddedFont>
    <p:embeddedFont>
      <p:font typeface="Poppins" panose="02020500000000000000" charset="0"/>
      <p:regular r:id="rId41"/>
    </p:embeddedFont>
    <p:embeddedFont>
      <p:font typeface="Gotham Bold" panose="02020500000000000000" charset="0"/>
      <p:regular r:id="rId42"/>
    </p:embeddedFont>
    <p:embeddedFont>
      <p:font typeface="Noto Sans T Chinese Bold" panose="02020500000000000000" charset="-120"/>
      <p:regular r:id="rId43"/>
    </p:embeddedFont>
    <p:embeddedFont>
      <p:font typeface="Gotham Bold Italics" panose="02020500000000000000" charset="0"/>
      <p:regular r:id="rId44"/>
    </p:embeddedFont>
    <p:embeddedFont>
      <p:font typeface="Gotham" panose="02020500000000000000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王漢宗特黑體" panose="02020500000000000000" charset="-120"/>
      <p:regular r:id="rId50"/>
    </p:embeddedFont>
    <p:embeddedFont>
      <p:font typeface="Academy" panose="02020500000000000000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73132" y="4114076"/>
            <a:ext cx="12198237" cy="2291464"/>
            <a:chOff x="0" y="0"/>
            <a:chExt cx="3212705" cy="603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6E7D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68500" y="6512989"/>
            <a:ext cx="615100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組員：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林彥丞、李文豪</a:t>
            </a:r>
          </a:p>
          <a:p>
            <a:pPr algn="ctr">
              <a:lnSpc>
                <a:spcPts val="4200"/>
              </a:lnSpc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許可証、李雨融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836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林昀澍、林彥成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62921" y="828675"/>
            <a:ext cx="1275990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4B324"/>
                </a:solidFill>
                <a:latin typeface="Gotham"/>
                <a:ea typeface="Gotham"/>
                <a:cs typeface="Gotham"/>
                <a:sym typeface="Gotham"/>
              </a:rPr>
              <a:t>第五組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79536" y="4342104"/>
            <a:ext cx="17389741" cy="186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70"/>
              </a:lnSpc>
              <a:spcBef>
                <a:spcPct val="0"/>
              </a:spcBef>
            </a:pPr>
            <a:r>
              <a:rPr lang="en-US" sz="10907" b="1" spc="1527">
                <a:solidFill>
                  <a:srgbClr val="1C191A"/>
                </a:solidFill>
                <a:latin typeface="Gotham Bold"/>
                <a:ea typeface="Gotham Bold"/>
                <a:cs typeface="Gotham Bold"/>
                <a:sym typeface="Gotham Bold"/>
              </a:rPr>
              <a:t>INTERFLOW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04239" y="8734988"/>
            <a:ext cx="615100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36" dirty="0" err="1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指導老師</a:t>
            </a:r>
            <a:r>
              <a:rPr lang="en-US" sz="3000" spc="1836" dirty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：</a:t>
            </a:r>
          </a:p>
          <a:p>
            <a:pPr algn="ctr">
              <a:lnSpc>
                <a:spcPts val="4200"/>
              </a:lnSpc>
            </a:pPr>
            <a:r>
              <a:rPr lang="en-US" sz="3000" spc="1836" dirty="0" err="1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趙令文、許雅婷</a:t>
            </a:r>
            <a:endParaRPr lang="en-US" sz="3000" spc="1836" dirty="0">
              <a:solidFill>
                <a:srgbClr val="F6E7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200"/>
              </a:lnSpc>
            </a:pPr>
            <a:r>
              <a:rPr lang="en-US" sz="3000" spc="1836" dirty="0" err="1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錢達智、</a:t>
            </a:r>
            <a:r>
              <a:rPr lang="en-US" sz="3000" spc="1836" dirty="0" err="1" smtClean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王</a:t>
            </a:r>
            <a:r>
              <a:rPr lang="zh-TW" altLang="en-US" sz="3000" spc="1836" dirty="0" smtClean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亭</a:t>
            </a:r>
            <a:r>
              <a:rPr lang="en-US" sz="3000" spc="1836" dirty="0" smtClean="0">
                <a:solidFill>
                  <a:srgbClr val="F6E7D8"/>
                </a:solidFill>
                <a:latin typeface="Poppins"/>
                <a:ea typeface="Poppins"/>
                <a:cs typeface="Poppins"/>
                <a:sym typeface="Poppins"/>
              </a:rPr>
              <a:t>幼</a:t>
            </a:r>
            <a:endParaRPr lang="en-US" sz="3000" spc="1836" dirty="0">
              <a:solidFill>
                <a:srgbClr val="F6E7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spc="1836" dirty="0">
              <a:solidFill>
                <a:srgbClr val="F6E7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9293" y="1381353"/>
            <a:ext cx="9208986" cy="5541204"/>
          </a:xfrm>
          <a:custGeom>
            <a:avLst/>
            <a:gdLst/>
            <a:ahLst/>
            <a:cxnLst/>
            <a:rect l="l" t="t" r="r" b="b"/>
            <a:pathLst>
              <a:path w="9208986" h="5541204">
                <a:moveTo>
                  <a:pt x="0" y="0"/>
                </a:moveTo>
                <a:lnTo>
                  <a:pt x="9208986" y="0"/>
                </a:lnTo>
                <a:lnTo>
                  <a:pt x="9208986" y="5541205"/>
                </a:lnTo>
                <a:lnTo>
                  <a:pt x="0" y="5541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70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70750" y="3854034"/>
            <a:ext cx="9161291" cy="6137048"/>
          </a:xfrm>
          <a:custGeom>
            <a:avLst/>
            <a:gdLst/>
            <a:ahLst/>
            <a:cxnLst/>
            <a:rect l="l" t="t" r="r" b="b"/>
            <a:pathLst>
              <a:path w="9161291" h="6137048">
                <a:moveTo>
                  <a:pt x="0" y="0"/>
                </a:moveTo>
                <a:lnTo>
                  <a:pt x="9161291" y="0"/>
                </a:lnTo>
                <a:lnTo>
                  <a:pt x="9161291" y="6137048"/>
                </a:lnTo>
                <a:lnTo>
                  <a:pt x="0" y="6137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6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99900" y="866775"/>
            <a:ext cx="5571530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按回覆判斷回覆誰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使用正規表示法判斷tag</a:t>
            </a:r>
          </a:p>
        </p:txBody>
      </p: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857500" y="0"/>
            <a:ext cx="12573000" cy="10287000"/>
          </a:xfrm>
          <a:prstGeom prst="rect">
            <a:avLst/>
          </a:prstGeom>
        </p:spPr>
      </p:pic>
    </p:spTree>
  </p:cSld>
  <p:clrMapOvr>
    <a:masterClrMapping/>
  </p:clrMapOvr>
  <p:transition spd="med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7336284" cy="52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搜尋瀏覽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貼文堆疊</a:t>
            </a:r>
          </a:p>
          <a:p>
            <a:pPr algn="just">
              <a:lnSpc>
                <a:spcPts val="7000"/>
              </a:lnSpc>
            </a:pPr>
            <a:endParaRPr lang="en-US" sz="500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個人資料管理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新增貼文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林昀澍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770" y="-179759"/>
            <a:ext cx="715052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搜尋頁</a:t>
            </a:r>
          </a:p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個人資料頁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8466" b="6055"/>
          <a:stretch>
            <a:fillRect/>
          </a:stretch>
        </p:blipFill>
        <p:spPr>
          <a:xfrm>
            <a:off x="2487795" y="3665696"/>
            <a:ext cx="13350942" cy="641931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493163" y="293624"/>
            <a:ext cx="9946307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搜尋頁功能介紹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3010" y="988536"/>
            <a:ext cx="521338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資料讀取：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7795" y="988536"/>
            <a:ext cx="521338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查詢方式：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4154" y="1593691"/>
            <a:ext cx="6829846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模糊查詢  (帳號名稱及內文關鍵字)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準確查詢 (只顯示屬於自己帳號名稱的貼文)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3010" y="1593691"/>
            <a:ext cx="7881617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搜尋輸入空值能將搜尋結果初始化，方便整理再次搜尋版面。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以10則貼文為讀取上限，按下箭頭按鈕能繼續讀取，每頁以10則為限，控制流量。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5583" t="10320" r="18731" b="5078"/>
          <a:stretch>
            <a:fillRect/>
          </a:stretch>
        </p:blipFill>
        <p:spPr>
          <a:xfrm>
            <a:off x="9144000" y="1603445"/>
            <a:ext cx="8957336" cy="76548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61024" y="497663"/>
            <a:ext cx="958332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個人資料頁功能介紹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9300" y="5523564"/>
            <a:ext cx="521338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管理你屬於你的貼文：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4154" y="1651839"/>
            <a:ext cx="521338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檢視你自己的個人資料：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39300" y="6548635"/>
            <a:ext cx="6794951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能依時間、按讚數、留言數進行排序，方便使用者檢索。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打開貼文數能管理屬於你的貼文，點選編輯按鈕能多選你的貼文進行刪除。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4154" y="2600487"/>
            <a:ext cx="6794951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帳號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貼文數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下方能直觀檢視自己的貼文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自我介紹</a:t>
            </a:r>
          </a:p>
          <a:p>
            <a:pPr marL="604519" lvl="1" indent="-30226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7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好友數</a:t>
            </a:r>
          </a:p>
        </p:txBody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239537" y="272413"/>
            <a:ext cx="5940390" cy="5338314"/>
          </a:xfrm>
          <a:custGeom>
            <a:avLst/>
            <a:gdLst/>
            <a:ahLst/>
            <a:cxnLst/>
            <a:rect l="l" t="t" r="r" b="b"/>
            <a:pathLst>
              <a:path w="5940390" h="5338314">
                <a:moveTo>
                  <a:pt x="0" y="0"/>
                </a:moveTo>
                <a:lnTo>
                  <a:pt x="5940390" y="0"/>
                </a:lnTo>
                <a:lnTo>
                  <a:pt x="5940390" y="5338315"/>
                </a:lnTo>
                <a:lnTo>
                  <a:pt x="0" y="5338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873" r="-337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90377" y="123319"/>
            <a:ext cx="4721786" cy="5636503"/>
          </a:xfrm>
          <a:custGeom>
            <a:avLst/>
            <a:gdLst/>
            <a:ahLst/>
            <a:cxnLst/>
            <a:rect l="l" t="t" r="r" b="b"/>
            <a:pathLst>
              <a:path w="4721786" h="5636503">
                <a:moveTo>
                  <a:pt x="0" y="0"/>
                </a:moveTo>
                <a:lnTo>
                  <a:pt x="4721786" y="0"/>
                </a:lnTo>
                <a:lnTo>
                  <a:pt x="4721786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57" r="-543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11236" y="5841896"/>
            <a:ext cx="5177639" cy="4445104"/>
          </a:xfrm>
          <a:custGeom>
            <a:avLst/>
            <a:gdLst/>
            <a:ahLst/>
            <a:cxnLst/>
            <a:rect l="l" t="t" r="r" b="b"/>
            <a:pathLst>
              <a:path w="5177639" h="4445104">
                <a:moveTo>
                  <a:pt x="0" y="0"/>
                </a:moveTo>
                <a:lnTo>
                  <a:pt x="5177639" y="0"/>
                </a:lnTo>
                <a:lnTo>
                  <a:pt x="5177639" y="4445104"/>
                </a:lnTo>
                <a:lnTo>
                  <a:pt x="0" y="444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727" r="-47542" b="-2553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57809" y="507188"/>
            <a:ext cx="958332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編輯個人資料</a:t>
            </a:r>
          </a:p>
        </p:txBody>
      </p:sp>
      <p:sp>
        <p:nvSpPr>
          <p:cNvPr id="9" name="Freeform 9"/>
          <p:cNvSpPr/>
          <p:nvPr/>
        </p:nvSpPr>
        <p:spPr>
          <a:xfrm>
            <a:off x="1892731" y="2095366"/>
            <a:ext cx="5181244" cy="5969083"/>
          </a:xfrm>
          <a:custGeom>
            <a:avLst/>
            <a:gdLst/>
            <a:ahLst/>
            <a:cxnLst/>
            <a:rect l="l" t="t" r="r" b="b"/>
            <a:pathLst>
              <a:path w="5181244" h="5969083">
                <a:moveTo>
                  <a:pt x="0" y="0"/>
                </a:moveTo>
                <a:lnTo>
                  <a:pt x="5181245" y="0"/>
                </a:lnTo>
                <a:lnTo>
                  <a:pt x="5181245" y="5969082"/>
                </a:lnTo>
                <a:lnTo>
                  <a:pt x="0" y="5969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019" r="-61348" b="-10709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26334" y="555485"/>
            <a:ext cx="6869805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檢視貼文</a:t>
            </a:r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194" t="7042" r="8296" b="5868"/>
          <a:stretch>
            <a:fillRect/>
          </a:stretch>
        </p:blipFill>
        <p:spPr>
          <a:xfrm>
            <a:off x="6948208" y="1608256"/>
            <a:ext cx="11339792" cy="71670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93695" y="2282182"/>
            <a:ext cx="3667541" cy="544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477" lvl="1" indent="-339239" algn="l">
              <a:lnSpc>
                <a:spcPts val="6285"/>
              </a:lnSpc>
              <a:buAutoNum type="arabicPeriod"/>
            </a:pPr>
            <a:r>
              <a:rPr lang="en-US" sz="3142" u="none" strike="noStrike" spc="942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直觀檢視每一則貼文資訊。</a:t>
            </a:r>
          </a:p>
          <a:p>
            <a:pPr marL="678477" lvl="1" indent="-339239" algn="l">
              <a:lnSpc>
                <a:spcPts val="6285"/>
              </a:lnSpc>
              <a:buAutoNum type="arabicPeriod"/>
            </a:pPr>
            <a:r>
              <a:rPr lang="en-US" sz="3142" u="none" strike="noStrike" spc="942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貼文內容都為獨立，方便後臺管理。</a:t>
            </a:r>
          </a:p>
        </p:txBody>
      </p: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1285875"/>
            <a:ext cx="18288000" cy="90011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54971" y="293624"/>
            <a:ext cx="9432430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新增貼文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doors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7336284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即時在線聊天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好友列表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83741" y="3402983"/>
            <a:ext cx="103205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38750" y="1854130"/>
            <a:ext cx="4665061" cy="646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1.主要技術 : </a:t>
            </a: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Websocket，STOMP</a:t>
            </a: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協定實現即時聊天功能。</a:t>
            </a:r>
          </a:p>
          <a:p>
            <a:pPr algn="just">
              <a:lnSpc>
                <a:spcPts val="5760"/>
              </a:lnSpc>
            </a:pPr>
            <a:endParaRPr lang="en-US" sz="3600" u="none" strike="noStrike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2.設計風格 : </a:t>
            </a:r>
          </a:p>
          <a:p>
            <a:pPr algn="just">
              <a:lnSpc>
                <a:spcPts val="5760"/>
              </a:lnSpc>
            </a:pPr>
            <a:r>
              <a:rPr lang="en-US" sz="36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黑色主題，功能區分明確，一目瞭然。</a:t>
            </a:r>
          </a:p>
          <a:p>
            <a:pPr algn="just">
              <a:lnSpc>
                <a:spcPts val="5760"/>
              </a:lnSpc>
            </a:pPr>
            <a:endParaRPr lang="en-US" sz="3600" u="none" strike="noStrike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972848" y="0"/>
            <a:ext cx="11283121" cy="10307181"/>
          </a:xfrm>
          <a:custGeom>
            <a:avLst/>
            <a:gdLst/>
            <a:ahLst/>
            <a:cxnLst/>
            <a:rect l="l" t="t" r="r" b="b"/>
            <a:pathLst>
              <a:path w="11283121" h="10307181">
                <a:moveTo>
                  <a:pt x="0" y="0"/>
                </a:moveTo>
                <a:lnTo>
                  <a:pt x="11283121" y="0"/>
                </a:lnTo>
                <a:lnTo>
                  <a:pt x="11283121" y="10307181"/>
                </a:lnTo>
                <a:lnTo>
                  <a:pt x="0" y="1030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6" t="-1603" r="-1173"/>
            </a:stretch>
          </a:blipFill>
        </p:spPr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57028" y="7086093"/>
            <a:ext cx="2258764" cy="2258764"/>
          </a:xfrm>
          <a:custGeom>
            <a:avLst/>
            <a:gdLst/>
            <a:ahLst/>
            <a:cxnLst/>
            <a:rect l="l" t="t" r="r" b="b"/>
            <a:pathLst>
              <a:path w="2258764" h="2258764">
                <a:moveTo>
                  <a:pt x="0" y="0"/>
                </a:moveTo>
                <a:lnTo>
                  <a:pt x="2258765" y="0"/>
                </a:lnTo>
                <a:lnTo>
                  <a:pt x="2258765" y="2258764"/>
                </a:lnTo>
                <a:lnTo>
                  <a:pt x="0" y="225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91869" y="3818784"/>
            <a:ext cx="3113862" cy="3768406"/>
          </a:xfrm>
          <a:custGeom>
            <a:avLst/>
            <a:gdLst/>
            <a:ahLst/>
            <a:cxnLst/>
            <a:rect l="l" t="t" r="r" b="b"/>
            <a:pathLst>
              <a:path w="3113862" h="3768406">
                <a:moveTo>
                  <a:pt x="0" y="0"/>
                </a:moveTo>
                <a:lnTo>
                  <a:pt x="3113863" y="0"/>
                </a:lnTo>
                <a:lnTo>
                  <a:pt x="3113863" y="3768407"/>
                </a:lnTo>
                <a:lnTo>
                  <a:pt x="0" y="3768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062" t="-5170" r="-52161" b="-62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77240" y="7108853"/>
            <a:ext cx="4215703" cy="2213244"/>
          </a:xfrm>
          <a:custGeom>
            <a:avLst/>
            <a:gdLst/>
            <a:ahLst/>
            <a:cxnLst/>
            <a:rect l="l" t="t" r="r" b="b"/>
            <a:pathLst>
              <a:path w="4215703" h="2213244">
                <a:moveTo>
                  <a:pt x="0" y="0"/>
                </a:moveTo>
                <a:lnTo>
                  <a:pt x="4215703" y="0"/>
                </a:lnTo>
                <a:lnTo>
                  <a:pt x="4215703" y="2213244"/>
                </a:lnTo>
                <a:lnTo>
                  <a:pt x="0" y="22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17144" y="3218021"/>
            <a:ext cx="3158455" cy="2734975"/>
          </a:xfrm>
          <a:custGeom>
            <a:avLst/>
            <a:gdLst/>
            <a:ahLst/>
            <a:cxnLst/>
            <a:rect l="l" t="t" r="r" b="b"/>
            <a:pathLst>
              <a:path w="3158455" h="2734975">
                <a:moveTo>
                  <a:pt x="0" y="0"/>
                </a:moveTo>
                <a:lnTo>
                  <a:pt x="3158455" y="0"/>
                </a:lnTo>
                <a:lnTo>
                  <a:pt x="3158455" y="2734976"/>
                </a:lnTo>
                <a:lnTo>
                  <a:pt x="0" y="2734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58098">
            <a:off x="12467543" y="6593469"/>
            <a:ext cx="2795087" cy="2795087"/>
          </a:xfrm>
          <a:custGeom>
            <a:avLst/>
            <a:gdLst/>
            <a:ahLst/>
            <a:cxnLst/>
            <a:rect l="l" t="t" r="r" b="b"/>
            <a:pathLst>
              <a:path w="2795087" h="2795087">
                <a:moveTo>
                  <a:pt x="0" y="0"/>
                </a:moveTo>
                <a:lnTo>
                  <a:pt x="2795087" y="0"/>
                </a:lnTo>
                <a:lnTo>
                  <a:pt x="2795087" y="2795088"/>
                </a:lnTo>
                <a:lnTo>
                  <a:pt x="0" y="2795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08290">
            <a:off x="15481639" y="5471382"/>
            <a:ext cx="1855132" cy="1855132"/>
          </a:xfrm>
          <a:custGeom>
            <a:avLst/>
            <a:gdLst/>
            <a:ahLst/>
            <a:cxnLst/>
            <a:rect l="l" t="t" r="r" b="b"/>
            <a:pathLst>
              <a:path w="1855132" h="1855132">
                <a:moveTo>
                  <a:pt x="0" y="0"/>
                </a:moveTo>
                <a:lnTo>
                  <a:pt x="1855132" y="0"/>
                </a:lnTo>
                <a:lnTo>
                  <a:pt x="1855132" y="1855132"/>
                </a:lnTo>
                <a:lnTo>
                  <a:pt x="0" y="1855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33462" y="4447339"/>
            <a:ext cx="4305896" cy="2638754"/>
          </a:xfrm>
          <a:custGeom>
            <a:avLst/>
            <a:gdLst/>
            <a:ahLst/>
            <a:cxnLst/>
            <a:rect l="l" t="t" r="r" b="b"/>
            <a:pathLst>
              <a:path w="4305896" h="2638754">
                <a:moveTo>
                  <a:pt x="0" y="0"/>
                </a:moveTo>
                <a:lnTo>
                  <a:pt x="4305897" y="0"/>
                </a:lnTo>
                <a:lnTo>
                  <a:pt x="4305897" y="2638754"/>
                </a:lnTo>
                <a:lnTo>
                  <a:pt x="0" y="2638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534" t="-32600" r="-40311" b="-2061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79868" y="1582506"/>
            <a:ext cx="6140505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使用工具與技術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72011" y="3669204"/>
            <a:ext cx="18288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9201" y="2860181"/>
            <a:ext cx="12192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後端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86772" y="2028362"/>
            <a:ext cx="12192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6E7D8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前端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49163" y="9392946"/>
            <a:ext cx="332807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Academy"/>
                <a:ea typeface="Academy"/>
                <a:cs typeface="Academy"/>
                <a:sym typeface="Academy"/>
              </a:rPr>
              <a:t>Flyway</a:t>
            </a:r>
          </a:p>
        </p:txBody>
      </p:sp>
      <p:sp>
        <p:nvSpPr>
          <p:cNvPr id="17" name="TextBox 17"/>
          <p:cNvSpPr txBox="1"/>
          <p:nvPr/>
        </p:nvSpPr>
        <p:spPr>
          <a:xfrm rot="-449078">
            <a:off x="12744620" y="8896918"/>
            <a:ext cx="258303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E7D8"/>
                </a:solidFill>
                <a:latin typeface="Academy"/>
                <a:ea typeface="Academy"/>
                <a:cs typeface="Academy"/>
                <a:sym typeface="Academy"/>
              </a:rPr>
              <a:t>BOOTSTRAP</a:t>
            </a:r>
          </a:p>
        </p:txBody>
      </p:sp>
      <p:grpSp>
        <p:nvGrpSpPr>
          <p:cNvPr id="18" name="Group 1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22915" y="0"/>
            <a:ext cx="9765085" cy="10287000"/>
          </a:xfrm>
          <a:custGeom>
            <a:avLst/>
            <a:gdLst/>
            <a:ahLst/>
            <a:cxnLst/>
            <a:rect l="l" t="t" r="r" b="b"/>
            <a:pathLst>
              <a:path w="9765085" h="10287000">
                <a:moveTo>
                  <a:pt x="0" y="0"/>
                </a:moveTo>
                <a:lnTo>
                  <a:pt x="9765085" y="0"/>
                </a:lnTo>
                <a:lnTo>
                  <a:pt x="97650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68" r="-3391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0445" y="4005747"/>
            <a:ext cx="6642470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WebSocket</a:t>
            </a:r>
          </a:p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連線流程</a:t>
            </a:r>
          </a:p>
        </p:txBody>
      </p:sp>
      <p:grpSp>
        <p:nvGrpSpPr>
          <p:cNvPr id="7" name="Group 7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97027" y="8497"/>
            <a:ext cx="11890973" cy="10287000"/>
          </a:xfrm>
          <a:custGeom>
            <a:avLst/>
            <a:gdLst/>
            <a:ahLst/>
            <a:cxnLst/>
            <a:rect l="l" t="t" r="r" b="b"/>
            <a:pathLst>
              <a:path w="11890973" h="10287000">
                <a:moveTo>
                  <a:pt x="0" y="0"/>
                </a:moveTo>
                <a:lnTo>
                  <a:pt x="11890973" y="0"/>
                </a:lnTo>
                <a:lnTo>
                  <a:pt x="118909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13" r="-188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0733" y="4005747"/>
            <a:ext cx="4965264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訊息發送</a:t>
            </a:r>
          </a:p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4B32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流程</a:t>
            </a:r>
          </a:p>
        </p:txBody>
      </p:sp>
      <p:grpSp>
        <p:nvGrpSpPr>
          <p:cNvPr id="7" name="Group 7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56511" y="2309150"/>
            <a:ext cx="8486203" cy="10646216"/>
          </a:xfrm>
          <a:custGeom>
            <a:avLst/>
            <a:gdLst/>
            <a:ahLst/>
            <a:cxnLst/>
            <a:rect l="l" t="t" r="r" b="b"/>
            <a:pathLst>
              <a:path w="8486203" h="10646216">
                <a:moveTo>
                  <a:pt x="0" y="0"/>
                </a:moveTo>
                <a:lnTo>
                  <a:pt x="8486203" y="0"/>
                </a:lnTo>
                <a:lnTo>
                  <a:pt x="8486203" y="10646217"/>
                </a:lnTo>
                <a:lnTo>
                  <a:pt x="0" y="1064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2" t="-2426" r="-110145" b="-51317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1762" y="3592407"/>
            <a:ext cx="3715702" cy="289824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21439" y="512832"/>
            <a:ext cx="1164512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無頭貼以使用者名稱字首顯示</a:t>
            </a:r>
          </a:p>
        </p:txBody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17495" y="-9753375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99408" y="-89825"/>
            <a:ext cx="7809720" cy="10601943"/>
          </a:xfrm>
          <a:custGeom>
            <a:avLst/>
            <a:gdLst/>
            <a:ahLst/>
            <a:cxnLst/>
            <a:rect l="l" t="t" r="r" b="b"/>
            <a:pathLst>
              <a:path w="7809720" h="10601943">
                <a:moveTo>
                  <a:pt x="0" y="0"/>
                </a:moveTo>
                <a:lnTo>
                  <a:pt x="7809719" y="0"/>
                </a:lnTo>
                <a:lnTo>
                  <a:pt x="7809719" y="10601943"/>
                </a:lnTo>
                <a:lnTo>
                  <a:pt x="0" y="10601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0" r="-2787" b="-6097"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8426643" y="2057285"/>
            <a:ext cx="1342960" cy="636604"/>
          </a:xfrm>
          <a:prstGeom prst="line">
            <a:avLst/>
          </a:prstGeom>
          <a:ln w="38100" cap="flat">
            <a:solidFill>
              <a:srgbClr val="F9232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 flipH="1">
            <a:off x="8426643" y="6445233"/>
            <a:ext cx="4255168" cy="556992"/>
          </a:xfrm>
          <a:prstGeom prst="line">
            <a:avLst/>
          </a:prstGeom>
          <a:ln w="38100" cap="flat">
            <a:solidFill>
              <a:srgbClr val="F9232C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699408" y="-233159"/>
            <a:ext cx="6886842" cy="2272997"/>
          </a:xfrm>
          <a:custGeom>
            <a:avLst/>
            <a:gdLst/>
            <a:ahLst/>
            <a:cxnLst/>
            <a:rect l="l" t="t" r="r" b="b"/>
            <a:pathLst>
              <a:path w="6886842" h="2272997">
                <a:moveTo>
                  <a:pt x="0" y="0"/>
                </a:moveTo>
                <a:lnTo>
                  <a:pt x="6886841" y="0"/>
                </a:lnTo>
                <a:lnTo>
                  <a:pt x="6886841" y="2272997"/>
                </a:lnTo>
                <a:lnTo>
                  <a:pt x="0" y="227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76509" y="5542828"/>
            <a:ext cx="1810763" cy="1350399"/>
          </a:xfrm>
          <a:custGeom>
            <a:avLst/>
            <a:gdLst/>
            <a:ahLst/>
            <a:cxnLst/>
            <a:rect l="l" t="t" r="r" b="b"/>
            <a:pathLst>
              <a:path w="1810763" h="1350399">
                <a:moveTo>
                  <a:pt x="0" y="0"/>
                </a:moveTo>
                <a:lnTo>
                  <a:pt x="1810762" y="0"/>
                </a:lnTo>
                <a:lnTo>
                  <a:pt x="1810762" y="1350399"/>
                </a:lnTo>
                <a:lnTo>
                  <a:pt x="0" y="135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11110" y="6378558"/>
            <a:ext cx="5322348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</a:t>
            </a:r>
            <a:r>
              <a:rPr lang="en-US" sz="39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.訊息傳送日期以分隔線表示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11110" y="1973163"/>
            <a:ext cx="5322348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</a:t>
            </a:r>
            <a:r>
              <a:rPr lang="en-US" sz="3999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.傳送時間標註在訊息下方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8495395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會員註冊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忘記密碼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李文豪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註冊與登入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1635" y="1502616"/>
            <a:ext cx="321506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一般登入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76314" y="1493091"/>
            <a:ext cx="4542165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OAuth2 登入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25334" y="2460629"/>
            <a:ext cx="6657255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自定義處理登入成功/失敗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Session 管理與會員資訊儲存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62" r="1462"/>
          <a:stretch>
            <a:fillRect/>
          </a:stretch>
        </p:blipFill>
        <p:spPr>
          <a:xfrm>
            <a:off x="4133765" y="3905454"/>
            <a:ext cx="6007970" cy="62067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44514" y="2371230"/>
            <a:ext cx="7083041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平台專案申請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第三方登入處理/驗證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自動建立新會員帳號（若帳號不存在）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F6E7D8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54752" y="718312"/>
            <a:ext cx="672783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登入</a:t>
            </a:r>
          </a:p>
        </p:txBody>
      </p:sp>
      <p:sp>
        <p:nvSpPr>
          <p:cNvPr id="8" name="Freeform 8"/>
          <p:cNvSpPr/>
          <p:nvPr/>
        </p:nvSpPr>
        <p:spPr>
          <a:xfrm>
            <a:off x="10141735" y="3905454"/>
            <a:ext cx="4146896" cy="6206793"/>
          </a:xfrm>
          <a:custGeom>
            <a:avLst/>
            <a:gdLst/>
            <a:ahLst/>
            <a:cxnLst/>
            <a:rect l="l" t="t" r="r" b="b"/>
            <a:pathLst>
              <a:path w="4146896" h="6206793">
                <a:moveTo>
                  <a:pt x="0" y="0"/>
                </a:moveTo>
                <a:lnTo>
                  <a:pt x="4146895" y="0"/>
                </a:lnTo>
                <a:lnTo>
                  <a:pt x="4146895" y="6206792"/>
                </a:lnTo>
                <a:lnTo>
                  <a:pt x="0" y="6206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73" r="-2273" b="-1167"/>
            </a:stretch>
          </a:blipFill>
        </p:spPr>
      </p:sp>
      <p:grpSp>
        <p:nvGrpSpPr>
          <p:cNvPr id="9" name="Group 9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26549" y="2187576"/>
            <a:ext cx="1487203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進行密碼加密儲存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實作會員資料查詢與驗證邏輯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1285" y="718312"/>
            <a:ext cx="672783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註冊</a:t>
            </a:r>
          </a:p>
        </p:txBody>
      </p:sp>
      <p:sp>
        <p:nvSpPr>
          <p:cNvPr id="7" name="Freeform 7"/>
          <p:cNvSpPr/>
          <p:nvPr/>
        </p:nvSpPr>
        <p:spPr>
          <a:xfrm>
            <a:off x="8764936" y="79378"/>
            <a:ext cx="7477390" cy="10207622"/>
          </a:xfrm>
          <a:custGeom>
            <a:avLst/>
            <a:gdLst/>
            <a:ahLst/>
            <a:cxnLst/>
            <a:rect l="l" t="t" r="r" b="b"/>
            <a:pathLst>
              <a:path w="7477390" h="10207622">
                <a:moveTo>
                  <a:pt x="0" y="0"/>
                </a:moveTo>
                <a:lnTo>
                  <a:pt x="7477390" y="0"/>
                </a:lnTo>
                <a:lnTo>
                  <a:pt x="7477390" y="10207622"/>
                </a:lnTo>
                <a:lnTo>
                  <a:pt x="0" y="1020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01851" y="0"/>
            <a:ext cx="11684297" cy="10287000"/>
          </a:xfrm>
          <a:custGeom>
            <a:avLst/>
            <a:gdLst/>
            <a:ahLst/>
            <a:cxnLst/>
            <a:rect l="l" t="t" r="r" b="b"/>
            <a:pathLst>
              <a:path w="11684297" h="10287000">
                <a:moveTo>
                  <a:pt x="0" y="0"/>
                </a:moveTo>
                <a:lnTo>
                  <a:pt x="11684298" y="0"/>
                </a:lnTo>
                <a:lnTo>
                  <a:pt x="116842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25973" y="450633"/>
            <a:ext cx="920562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F4B324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忘記密碼</a:t>
            </a: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39295" y="0"/>
            <a:ext cx="11609409" cy="10287000"/>
          </a:xfrm>
          <a:custGeom>
            <a:avLst/>
            <a:gdLst/>
            <a:ahLst/>
            <a:cxnLst/>
            <a:rect l="l" t="t" r="r" b="b"/>
            <a:pathLst>
              <a:path w="11609409" h="10287000">
                <a:moveTo>
                  <a:pt x="0" y="0"/>
                </a:moveTo>
                <a:lnTo>
                  <a:pt x="11609410" y="0"/>
                </a:lnTo>
                <a:lnTo>
                  <a:pt x="116094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1" r="-66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25973" y="450633"/>
            <a:ext cx="920562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F4B324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更改密碼</a:t>
            </a: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7559"/>
              </a:lnSpc>
            </a:pPr>
            <a:endParaRPr lang="en-US" sz="5400" b="1">
              <a:solidFill>
                <a:srgbClr val="F4B324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9026655" cy="52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Slack專案管理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ERmodel專題發想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資料庫管理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Flyway自動化遷移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model管理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ppt簡報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林彥丞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90770" y="36250"/>
            <a:ext cx="715052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專案管理</a:t>
            </a:r>
          </a:p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資料庫管理</a:t>
            </a: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2580" y="-3503638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98696" y="2582052"/>
            <a:ext cx="6727836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u="none" strike="noStrike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成員與分工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8696" y="4684650"/>
            <a:ext cx="659881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E7D8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負責區塊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24989" y="5311253"/>
            <a:ext cx="50453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依功能切割，明確各自負責部分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67752" y="1555884"/>
            <a:ext cx="6188677" cy="3452299"/>
            <a:chOff x="0" y="0"/>
            <a:chExt cx="8251570" cy="460306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t="353" b="353"/>
            <a:stretch>
              <a:fillRect/>
            </a:stretch>
          </p:blipFill>
          <p:spPr>
            <a:xfrm>
              <a:off x="0" y="0"/>
              <a:ext cx="8251570" cy="460306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973833">
            <a:off x="13479924" y="5861892"/>
            <a:ext cx="2769038" cy="3404916"/>
            <a:chOff x="0" y="0"/>
            <a:chExt cx="3692051" cy="453988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11872" b="6203"/>
            <a:stretch>
              <a:fillRect/>
            </a:stretch>
          </p:blipFill>
          <p:spPr>
            <a:xfrm>
              <a:off x="0" y="0"/>
              <a:ext cx="3692051" cy="453988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 rot="-542939">
            <a:off x="10432854" y="5551740"/>
            <a:ext cx="2744291" cy="3819107"/>
            <a:chOff x="0" y="0"/>
            <a:chExt cx="3659055" cy="509214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t="10907" b="10907"/>
            <a:stretch>
              <a:fillRect/>
            </a:stretch>
          </p:blipFill>
          <p:spPr>
            <a:xfrm>
              <a:off x="0" y="0"/>
              <a:ext cx="3659055" cy="5092142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3071174" y="6143166"/>
            <a:ext cx="7796578" cy="322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李雨融：貼文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許可証：留言板、code整合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林昀澍：搜尋頁、個人資料頁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林彥成：聊天室、好友列表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李文豪：註冊與登入</a:t>
            </a:r>
          </a:p>
          <a:p>
            <a:pPr marL="0" lvl="0" indent="0" algn="l">
              <a:lnSpc>
                <a:spcPts val="4311"/>
              </a:lnSpc>
              <a:spcBef>
                <a:spcPct val="0"/>
              </a:spcBef>
            </a:pPr>
            <a:r>
              <a:rPr lang="en-US" sz="2799" strike="noStrike" spc="559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林彥丞：專案管理、資料庫</a:t>
            </a:r>
          </a:p>
        </p:txBody>
      </p:sp>
      <p:grpSp>
        <p:nvGrpSpPr>
          <p:cNvPr id="15" name="Group 1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573927" y="394478"/>
            <a:ext cx="21861927" cy="9892522"/>
          </a:xfrm>
          <a:custGeom>
            <a:avLst/>
            <a:gdLst/>
            <a:ahLst/>
            <a:cxnLst/>
            <a:rect l="l" t="t" r="r" b="b"/>
            <a:pathLst>
              <a:path w="21861927" h="9892522">
                <a:moveTo>
                  <a:pt x="0" y="0"/>
                </a:moveTo>
                <a:lnTo>
                  <a:pt x="21861927" y="0"/>
                </a:lnTo>
                <a:lnTo>
                  <a:pt x="21861927" y="9892522"/>
                </a:lnTo>
                <a:lnTo>
                  <a:pt x="0" y="9892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88040" y="2986023"/>
            <a:ext cx="541844" cy="493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成員任務列表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3392170"/>
            <a:ext cx="642997" cy="331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任務說明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0320000" cy="10566400"/>
          </a:xfrm>
          <a:custGeom>
            <a:avLst/>
            <a:gdLst/>
            <a:ahLst/>
            <a:cxnLst/>
            <a:rect l="l" t="t" r="r" b="b"/>
            <a:pathLst>
              <a:path w="20320000" h="10566400">
                <a:moveTo>
                  <a:pt x="0" y="0"/>
                </a:moveTo>
                <a:lnTo>
                  <a:pt x="20320000" y="0"/>
                </a:lnTo>
                <a:lnTo>
                  <a:pt x="20320000" y="10566400"/>
                </a:lnTo>
                <a:lnTo>
                  <a:pt x="0" y="1056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30273" y="571863"/>
            <a:ext cx="754616" cy="655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個別成員任務進度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3" b="-3590"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609435" y="3742907"/>
            <a:ext cx="3613930" cy="0"/>
          </a:xfrm>
          <a:prstGeom prst="line">
            <a:avLst/>
          </a:prstGeom>
          <a:ln w="5715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4823912" y="1801441"/>
            <a:ext cx="2240915" cy="671285"/>
            <a:chOff x="0" y="0"/>
            <a:chExt cx="590200" cy="1767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0200" cy="176799"/>
            </a:xfrm>
            <a:custGeom>
              <a:avLst/>
              <a:gdLst/>
              <a:ahLst/>
              <a:cxnLst/>
              <a:rect l="l" t="t" r="r" b="b"/>
              <a:pathLst>
                <a:path w="590200" h="176799">
                  <a:moveTo>
                    <a:pt x="295100" y="0"/>
                  </a:moveTo>
                  <a:cubicBezTo>
                    <a:pt x="132121" y="0"/>
                    <a:pt x="0" y="39578"/>
                    <a:pt x="0" y="88400"/>
                  </a:cubicBezTo>
                  <a:cubicBezTo>
                    <a:pt x="0" y="137221"/>
                    <a:pt x="132121" y="176799"/>
                    <a:pt x="295100" y="176799"/>
                  </a:cubicBezTo>
                  <a:cubicBezTo>
                    <a:pt x="458079" y="176799"/>
                    <a:pt x="590200" y="137221"/>
                    <a:pt x="590200" y="88400"/>
                  </a:cubicBezTo>
                  <a:cubicBezTo>
                    <a:pt x="590200" y="39578"/>
                    <a:pt x="458079" y="0"/>
                    <a:pt x="295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55331" y="-12000"/>
              <a:ext cx="479537" cy="172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5105837" y="699005"/>
            <a:ext cx="2527263" cy="28575"/>
          </a:xfrm>
          <a:prstGeom prst="line">
            <a:avLst/>
          </a:prstGeom>
          <a:ln w="5715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4895453" y="712153"/>
            <a:ext cx="2554347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開會中</a:t>
            </a:r>
            <a:endParaRPr lang="en-US" sz="4599" dirty="0">
              <a:solidFill>
                <a:srgbClr val="F9232C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23159" y="1058545"/>
            <a:ext cx="3682841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行事曆狀態</a:t>
            </a:r>
            <a:endParaRPr lang="en-US" sz="4599" dirty="0">
              <a:solidFill>
                <a:srgbClr val="F9232C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17939" y="3708129"/>
            <a:ext cx="1689411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 err="1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期限</a:t>
            </a:r>
            <a:endParaRPr lang="en-US" sz="4599" dirty="0">
              <a:solidFill>
                <a:srgbClr val="F9232C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5821" y="-609"/>
            <a:ext cx="15676357" cy="10287609"/>
          </a:xfrm>
          <a:custGeom>
            <a:avLst/>
            <a:gdLst/>
            <a:ahLst/>
            <a:cxnLst/>
            <a:rect l="l" t="t" r="r" b="b"/>
            <a:pathLst>
              <a:path w="15676357" h="10287609">
                <a:moveTo>
                  <a:pt x="0" y="0"/>
                </a:moveTo>
                <a:lnTo>
                  <a:pt x="15676358" y="0"/>
                </a:lnTo>
                <a:lnTo>
                  <a:pt x="15676358" y="10287609"/>
                </a:lnTo>
                <a:lnTo>
                  <a:pt x="0" y="1028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05000" y="-609"/>
            <a:ext cx="289180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F9232C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任務|成員</a:t>
            </a:r>
            <a:endParaRPr lang="en-US" sz="5000" dirty="0">
              <a:solidFill>
                <a:srgbClr val="F9232C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9564"/>
            <a:ext cx="18294762" cy="9837080"/>
          </a:xfrm>
          <a:custGeom>
            <a:avLst/>
            <a:gdLst/>
            <a:ahLst/>
            <a:cxnLst/>
            <a:rect l="l" t="t" r="r" b="b"/>
            <a:pathLst>
              <a:path w="18294762" h="9837080">
                <a:moveTo>
                  <a:pt x="0" y="0"/>
                </a:moveTo>
                <a:lnTo>
                  <a:pt x="18294762" y="0"/>
                </a:lnTo>
                <a:lnTo>
                  <a:pt x="18294762" y="9837081"/>
                </a:lnTo>
                <a:lnTo>
                  <a:pt x="0" y="9837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29944" y="3428341"/>
            <a:ext cx="6964818" cy="4733371"/>
            <a:chOff x="0" y="0"/>
            <a:chExt cx="1596757" cy="1085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6757" cy="1085174"/>
            </a:xfrm>
            <a:custGeom>
              <a:avLst/>
              <a:gdLst/>
              <a:ahLst/>
              <a:cxnLst/>
              <a:rect l="l" t="t" r="r" b="b"/>
              <a:pathLst>
                <a:path w="1596757" h="1085174">
                  <a:moveTo>
                    <a:pt x="22232" y="0"/>
                  </a:moveTo>
                  <a:lnTo>
                    <a:pt x="1574525" y="0"/>
                  </a:lnTo>
                  <a:cubicBezTo>
                    <a:pt x="1580421" y="0"/>
                    <a:pt x="1586076" y="2342"/>
                    <a:pt x="1590245" y="6511"/>
                  </a:cubicBezTo>
                  <a:cubicBezTo>
                    <a:pt x="1594415" y="10681"/>
                    <a:pt x="1596757" y="16335"/>
                    <a:pt x="1596757" y="22232"/>
                  </a:cubicBezTo>
                  <a:lnTo>
                    <a:pt x="1596757" y="1062943"/>
                  </a:lnTo>
                  <a:cubicBezTo>
                    <a:pt x="1596757" y="1075221"/>
                    <a:pt x="1586803" y="1085174"/>
                    <a:pt x="1574525" y="1085174"/>
                  </a:cubicBezTo>
                  <a:lnTo>
                    <a:pt x="22232" y="1085174"/>
                  </a:lnTo>
                  <a:cubicBezTo>
                    <a:pt x="16335" y="1085174"/>
                    <a:pt x="10681" y="1082832"/>
                    <a:pt x="6511" y="1078663"/>
                  </a:cubicBezTo>
                  <a:cubicBezTo>
                    <a:pt x="2342" y="1074494"/>
                    <a:pt x="0" y="1068839"/>
                    <a:pt x="0" y="1062943"/>
                  </a:cubicBezTo>
                  <a:lnTo>
                    <a:pt x="0" y="22232"/>
                  </a:lnTo>
                  <a:cubicBezTo>
                    <a:pt x="0" y="16335"/>
                    <a:pt x="2342" y="10681"/>
                    <a:pt x="6511" y="6511"/>
                  </a:cubicBezTo>
                  <a:cubicBezTo>
                    <a:pt x="10681" y="2342"/>
                    <a:pt x="16335" y="0"/>
                    <a:pt x="222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96757" cy="111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35727" y="561167"/>
            <a:ext cx="7728944" cy="241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433" b="1" spc="321">
                <a:solidFill>
                  <a:srgbClr val="07A5C3"/>
                </a:solidFill>
                <a:latin typeface="Gotham Bold"/>
                <a:ea typeface="Gotham Bold"/>
                <a:cs typeface="Gotham Bold"/>
                <a:sym typeface="Gotham Bold"/>
              </a:rPr>
              <a:t>Entity-relationship model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159689" y="7707100"/>
            <a:ext cx="10340510" cy="2309545"/>
            <a:chOff x="0" y="0"/>
            <a:chExt cx="2370669" cy="5294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70669" cy="529487"/>
            </a:xfrm>
            <a:custGeom>
              <a:avLst/>
              <a:gdLst/>
              <a:ahLst/>
              <a:cxnLst/>
              <a:rect l="l" t="t" r="r" b="b"/>
              <a:pathLst>
                <a:path w="2370669" h="529487">
                  <a:moveTo>
                    <a:pt x="14974" y="0"/>
                  </a:moveTo>
                  <a:lnTo>
                    <a:pt x="2355695" y="0"/>
                  </a:lnTo>
                  <a:cubicBezTo>
                    <a:pt x="2363965" y="0"/>
                    <a:pt x="2370669" y="6704"/>
                    <a:pt x="2370669" y="14974"/>
                  </a:cubicBezTo>
                  <a:lnTo>
                    <a:pt x="2370669" y="514513"/>
                  </a:lnTo>
                  <a:cubicBezTo>
                    <a:pt x="2370669" y="522783"/>
                    <a:pt x="2363965" y="529487"/>
                    <a:pt x="2355695" y="529487"/>
                  </a:cubicBezTo>
                  <a:lnTo>
                    <a:pt x="14974" y="529487"/>
                  </a:lnTo>
                  <a:cubicBezTo>
                    <a:pt x="6704" y="529487"/>
                    <a:pt x="0" y="522783"/>
                    <a:pt x="0" y="514513"/>
                  </a:cubicBezTo>
                  <a:lnTo>
                    <a:pt x="0" y="14974"/>
                  </a:lnTo>
                  <a:cubicBezTo>
                    <a:pt x="0" y="6704"/>
                    <a:pt x="6704" y="0"/>
                    <a:pt x="149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70669" cy="558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04705" y="6907560"/>
            <a:ext cx="173067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00199" y="2555631"/>
            <a:ext cx="125440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u="none" strike="noStrike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  <a:endParaRPr lang="en-US" sz="4135" u="none" strike="noStrike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0" y="3087953"/>
            <a:ext cx="5855162" cy="4899819"/>
            <a:chOff x="0" y="0"/>
            <a:chExt cx="1342356" cy="11233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356" cy="1123334"/>
            </a:xfrm>
            <a:custGeom>
              <a:avLst/>
              <a:gdLst/>
              <a:ahLst/>
              <a:cxnLst/>
              <a:rect l="l" t="t" r="r" b="b"/>
              <a:pathLst>
                <a:path w="1342356" h="1123334">
                  <a:moveTo>
                    <a:pt x="26445" y="0"/>
                  </a:moveTo>
                  <a:lnTo>
                    <a:pt x="1315912" y="0"/>
                  </a:lnTo>
                  <a:cubicBezTo>
                    <a:pt x="1322925" y="0"/>
                    <a:pt x="1329652" y="2786"/>
                    <a:pt x="1334611" y="7745"/>
                  </a:cubicBezTo>
                  <a:cubicBezTo>
                    <a:pt x="1339570" y="12705"/>
                    <a:pt x="1342356" y="19431"/>
                    <a:pt x="1342356" y="26445"/>
                  </a:cubicBezTo>
                  <a:lnTo>
                    <a:pt x="1342356" y="1096890"/>
                  </a:lnTo>
                  <a:cubicBezTo>
                    <a:pt x="1342356" y="1103903"/>
                    <a:pt x="1339570" y="1110629"/>
                    <a:pt x="1334611" y="1115589"/>
                  </a:cubicBezTo>
                  <a:cubicBezTo>
                    <a:pt x="1329652" y="1120548"/>
                    <a:pt x="1322925" y="1123334"/>
                    <a:pt x="1315912" y="1123334"/>
                  </a:cubicBezTo>
                  <a:lnTo>
                    <a:pt x="26445" y="1123334"/>
                  </a:lnTo>
                  <a:cubicBezTo>
                    <a:pt x="11840" y="1123334"/>
                    <a:pt x="0" y="1111495"/>
                    <a:pt x="0" y="1096890"/>
                  </a:cubicBezTo>
                  <a:lnTo>
                    <a:pt x="0" y="26445"/>
                  </a:lnTo>
                  <a:cubicBezTo>
                    <a:pt x="0" y="19431"/>
                    <a:pt x="2786" y="12705"/>
                    <a:pt x="7745" y="7745"/>
                  </a:cubicBezTo>
                  <a:cubicBezTo>
                    <a:pt x="12705" y="2786"/>
                    <a:pt x="19431" y="0"/>
                    <a:pt x="264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42356" cy="1151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6654" y="2272763"/>
            <a:ext cx="181232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5660972" y="179564"/>
            <a:ext cx="6160317" cy="2797423"/>
            <a:chOff x="0" y="0"/>
            <a:chExt cx="1412317" cy="6413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2317" cy="641338"/>
            </a:xfrm>
            <a:custGeom>
              <a:avLst/>
              <a:gdLst/>
              <a:ahLst/>
              <a:cxnLst/>
              <a:rect l="l" t="t" r="r" b="b"/>
              <a:pathLst>
                <a:path w="1412317" h="641338">
                  <a:moveTo>
                    <a:pt x="25135" y="0"/>
                  </a:moveTo>
                  <a:lnTo>
                    <a:pt x="1387182" y="0"/>
                  </a:lnTo>
                  <a:cubicBezTo>
                    <a:pt x="1401063" y="0"/>
                    <a:pt x="1412317" y="11253"/>
                    <a:pt x="1412317" y="25135"/>
                  </a:cubicBezTo>
                  <a:lnTo>
                    <a:pt x="1412317" y="616203"/>
                  </a:lnTo>
                  <a:cubicBezTo>
                    <a:pt x="1412317" y="622869"/>
                    <a:pt x="1409668" y="629263"/>
                    <a:pt x="1404955" y="633976"/>
                  </a:cubicBezTo>
                  <a:cubicBezTo>
                    <a:pt x="1400241" y="638690"/>
                    <a:pt x="1393848" y="641338"/>
                    <a:pt x="1387182" y="641338"/>
                  </a:cubicBezTo>
                  <a:lnTo>
                    <a:pt x="25135" y="641338"/>
                  </a:lnTo>
                  <a:cubicBezTo>
                    <a:pt x="11253" y="641338"/>
                    <a:pt x="0" y="630085"/>
                    <a:pt x="0" y="616203"/>
                  </a:cubicBezTo>
                  <a:lnTo>
                    <a:pt x="0" y="25135"/>
                  </a:lnTo>
                  <a:cubicBezTo>
                    <a:pt x="0" y="11253"/>
                    <a:pt x="11253" y="0"/>
                    <a:pt x="251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412317" cy="669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365855" y="845988"/>
            <a:ext cx="229511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705649" y="7876806"/>
            <a:ext cx="3385260" cy="1981034"/>
            <a:chOff x="0" y="0"/>
            <a:chExt cx="776106" cy="4541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6106" cy="454172"/>
            </a:xfrm>
            <a:custGeom>
              <a:avLst/>
              <a:gdLst/>
              <a:ahLst/>
              <a:cxnLst/>
              <a:rect l="l" t="t" r="r" b="b"/>
              <a:pathLst>
                <a:path w="776106" h="454172">
                  <a:moveTo>
                    <a:pt x="45739" y="0"/>
                  </a:moveTo>
                  <a:lnTo>
                    <a:pt x="730367" y="0"/>
                  </a:lnTo>
                  <a:cubicBezTo>
                    <a:pt x="755628" y="0"/>
                    <a:pt x="776106" y="20478"/>
                    <a:pt x="776106" y="45739"/>
                  </a:cubicBezTo>
                  <a:lnTo>
                    <a:pt x="776106" y="408433"/>
                  </a:lnTo>
                  <a:cubicBezTo>
                    <a:pt x="776106" y="433694"/>
                    <a:pt x="755628" y="454172"/>
                    <a:pt x="730367" y="454172"/>
                  </a:cubicBezTo>
                  <a:lnTo>
                    <a:pt x="45739" y="454172"/>
                  </a:lnTo>
                  <a:cubicBezTo>
                    <a:pt x="20478" y="454172"/>
                    <a:pt x="0" y="433694"/>
                    <a:pt x="0" y="408433"/>
                  </a:cubicBezTo>
                  <a:lnTo>
                    <a:pt x="0" y="45739"/>
                  </a:lnTo>
                  <a:cubicBezTo>
                    <a:pt x="0" y="20478"/>
                    <a:pt x="20478" y="0"/>
                    <a:pt x="45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>
                  <a:alpha val="9804"/>
                </a:srgbClr>
              </a:solidFill>
              <a:prstDash val="dash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776106" cy="48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47801" y="8690422"/>
            <a:ext cx="119117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 dirty="0" err="1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貼圖</a:t>
            </a:r>
            <a:endParaRPr lang="en-US" sz="4135" dirty="0">
              <a:solidFill>
                <a:srgbClr val="FF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557" y="0"/>
            <a:ext cx="15234886" cy="10287000"/>
          </a:xfrm>
          <a:custGeom>
            <a:avLst/>
            <a:gdLst/>
            <a:ahLst/>
            <a:cxnLst/>
            <a:rect l="l" t="t" r="r" b="b"/>
            <a:pathLst>
              <a:path w="15234886" h="10287000">
                <a:moveTo>
                  <a:pt x="0" y="0"/>
                </a:moveTo>
                <a:lnTo>
                  <a:pt x="15234886" y="0"/>
                </a:lnTo>
                <a:lnTo>
                  <a:pt x="152348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95594" y="190174"/>
            <a:ext cx="5270382" cy="7797598"/>
            <a:chOff x="0" y="0"/>
            <a:chExt cx="1208290" cy="17876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8290" cy="1787680"/>
            </a:xfrm>
            <a:custGeom>
              <a:avLst/>
              <a:gdLst/>
              <a:ahLst/>
              <a:cxnLst/>
              <a:rect l="l" t="t" r="r" b="b"/>
              <a:pathLst>
                <a:path w="1208290" h="1787680">
                  <a:moveTo>
                    <a:pt x="29379" y="0"/>
                  </a:moveTo>
                  <a:lnTo>
                    <a:pt x="1178911" y="0"/>
                  </a:lnTo>
                  <a:cubicBezTo>
                    <a:pt x="1195136" y="0"/>
                    <a:pt x="1208290" y="13153"/>
                    <a:pt x="1208290" y="29379"/>
                  </a:cubicBezTo>
                  <a:lnTo>
                    <a:pt x="1208290" y="1758301"/>
                  </a:lnTo>
                  <a:cubicBezTo>
                    <a:pt x="1208290" y="1774527"/>
                    <a:pt x="1195136" y="1787680"/>
                    <a:pt x="1178911" y="1787680"/>
                  </a:cubicBezTo>
                  <a:lnTo>
                    <a:pt x="29379" y="1787680"/>
                  </a:lnTo>
                  <a:cubicBezTo>
                    <a:pt x="13153" y="1787680"/>
                    <a:pt x="0" y="1774527"/>
                    <a:pt x="0" y="1758301"/>
                  </a:cubicBezTo>
                  <a:lnTo>
                    <a:pt x="0" y="29379"/>
                  </a:lnTo>
                  <a:cubicBezTo>
                    <a:pt x="0" y="13153"/>
                    <a:pt x="13153" y="0"/>
                    <a:pt x="293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08290" cy="181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65977" y="7987772"/>
            <a:ext cx="3992177" cy="1792117"/>
            <a:chOff x="0" y="0"/>
            <a:chExt cx="915248" cy="4108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5248" cy="410861"/>
            </a:xfrm>
            <a:custGeom>
              <a:avLst/>
              <a:gdLst/>
              <a:ahLst/>
              <a:cxnLst/>
              <a:rect l="l" t="t" r="r" b="b"/>
              <a:pathLst>
                <a:path w="915248" h="410861">
                  <a:moveTo>
                    <a:pt x="38785" y="0"/>
                  </a:moveTo>
                  <a:lnTo>
                    <a:pt x="876463" y="0"/>
                  </a:lnTo>
                  <a:cubicBezTo>
                    <a:pt x="897883" y="0"/>
                    <a:pt x="915248" y="17365"/>
                    <a:pt x="915248" y="38785"/>
                  </a:cubicBezTo>
                  <a:lnTo>
                    <a:pt x="915248" y="372076"/>
                  </a:lnTo>
                  <a:cubicBezTo>
                    <a:pt x="915248" y="382362"/>
                    <a:pt x="911162" y="392228"/>
                    <a:pt x="903888" y="399501"/>
                  </a:cubicBezTo>
                  <a:cubicBezTo>
                    <a:pt x="896614" y="406775"/>
                    <a:pt x="886749" y="410861"/>
                    <a:pt x="876463" y="410861"/>
                  </a:cubicBezTo>
                  <a:lnTo>
                    <a:pt x="38785" y="410861"/>
                  </a:lnTo>
                  <a:cubicBezTo>
                    <a:pt x="17365" y="410861"/>
                    <a:pt x="0" y="393496"/>
                    <a:pt x="0" y="372076"/>
                  </a:cubicBezTo>
                  <a:lnTo>
                    <a:pt x="0" y="38785"/>
                  </a:lnTo>
                  <a:cubicBezTo>
                    <a:pt x="0" y="17365"/>
                    <a:pt x="17365" y="0"/>
                    <a:pt x="387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15248" cy="43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51118" y="132642"/>
            <a:ext cx="5078844" cy="4327673"/>
            <a:chOff x="0" y="0"/>
            <a:chExt cx="1164378" cy="9921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4378" cy="992164"/>
            </a:xfrm>
            <a:custGeom>
              <a:avLst/>
              <a:gdLst/>
              <a:ahLst/>
              <a:cxnLst/>
              <a:rect l="l" t="t" r="r" b="b"/>
              <a:pathLst>
                <a:path w="1164378" h="992164">
                  <a:moveTo>
                    <a:pt x="30487" y="0"/>
                  </a:moveTo>
                  <a:lnTo>
                    <a:pt x="1133891" y="0"/>
                  </a:lnTo>
                  <a:cubicBezTo>
                    <a:pt x="1150728" y="0"/>
                    <a:pt x="1164378" y="13649"/>
                    <a:pt x="1164378" y="30487"/>
                  </a:cubicBezTo>
                  <a:lnTo>
                    <a:pt x="1164378" y="961677"/>
                  </a:lnTo>
                  <a:cubicBezTo>
                    <a:pt x="1164378" y="969763"/>
                    <a:pt x="1161166" y="977517"/>
                    <a:pt x="1155448" y="983234"/>
                  </a:cubicBezTo>
                  <a:cubicBezTo>
                    <a:pt x="1149731" y="988952"/>
                    <a:pt x="1141976" y="992164"/>
                    <a:pt x="1133891" y="992164"/>
                  </a:cubicBezTo>
                  <a:lnTo>
                    <a:pt x="30487" y="992164"/>
                  </a:lnTo>
                  <a:cubicBezTo>
                    <a:pt x="13649" y="992164"/>
                    <a:pt x="0" y="978514"/>
                    <a:pt x="0" y="961677"/>
                  </a:cubicBezTo>
                  <a:lnTo>
                    <a:pt x="0" y="30487"/>
                  </a:lnTo>
                  <a:cubicBezTo>
                    <a:pt x="0" y="22401"/>
                    <a:pt x="3212" y="14647"/>
                    <a:pt x="8929" y="8929"/>
                  </a:cubicBezTo>
                  <a:cubicBezTo>
                    <a:pt x="14647" y="3212"/>
                    <a:pt x="22401" y="0"/>
                    <a:pt x="304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64378" cy="1020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51118" y="4371938"/>
            <a:ext cx="5368622" cy="4400117"/>
            <a:chOff x="0" y="0"/>
            <a:chExt cx="1230812" cy="10087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0812" cy="1008772"/>
            </a:xfrm>
            <a:custGeom>
              <a:avLst/>
              <a:gdLst/>
              <a:ahLst/>
              <a:cxnLst/>
              <a:rect l="l" t="t" r="r" b="b"/>
              <a:pathLst>
                <a:path w="1230812" h="1008772">
                  <a:moveTo>
                    <a:pt x="28841" y="0"/>
                  </a:moveTo>
                  <a:lnTo>
                    <a:pt x="1201971" y="0"/>
                  </a:lnTo>
                  <a:cubicBezTo>
                    <a:pt x="1209620" y="0"/>
                    <a:pt x="1216956" y="3039"/>
                    <a:pt x="1222365" y="8447"/>
                  </a:cubicBezTo>
                  <a:cubicBezTo>
                    <a:pt x="1227774" y="13856"/>
                    <a:pt x="1230812" y="21192"/>
                    <a:pt x="1230812" y="28841"/>
                  </a:cubicBezTo>
                  <a:lnTo>
                    <a:pt x="1230812" y="979931"/>
                  </a:lnTo>
                  <a:cubicBezTo>
                    <a:pt x="1230812" y="995860"/>
                    <a:pt x="1217899" y="1008772"/>
                    <a:pt x="1201971" y="1008772"/>
                  </a:cubicBezTo>
                  <a:lnTo>
                    <a:pt x="28841" y="1008772"/>
                  </a:lnTo>
                  <a:cubicBezTo>
                    <a:pt x="21192" y="1008772"/>
                    <a:pt x="13856" y="1005734"/>
                    <a:pt x="8447" y="1000325"/>
                  </a:cubicBezTo>
                  <a:cubicBezTo>
                    <a:pt x="3039" y="994916"/>
                    <a:pt x="0" y="987580"/>
                    <a:pt x="0" y="979931"/>
                  </a:cubicBezTo>
                  <a:lnTo>
                    <a:pt x="0" y="28841"/>
                  </a:lnTo>
                  <a:cubicBezTo>
                    <a:pt x="0" y="21192"/>
                    <a:pt x="3039" y="13856"/>
                    <a:pt x="8447" y="8447"/>
                  </a:cubicBezTo>
                  <a:cubicBezTo>
                    <a:pt x="13856" y="3039"/>
                    <a:pt x="21192" y="0"/>
                    <a:pt x="288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30812" cy="1037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62459" y="132642"/>
            <a:ext cx="3992177" cy="7128858"/>
            <a:chOff x="0" y="0"/>
            <a:chExt cx="915248" cy="16343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5248" cy="1634365"/>
            </a:xfrm>
            <a:custGeom>
              <a:avLst/>
              <a:gdLst/>
              <a:ahLst/>
              <a:cxnLst/>
              <a:rect l="l" t="t" r="r" b="b"/>
              <a:pathLst>
                <a:path w="915248" h="1634365">
                  <a:moveTo>
                    <a:pt x="38785" y="0"/>
                  </a:moveTo>
                  <a:lnTo>
                    <a:pt x="876463" y="0"/>
                  </a:lnTo>
                  <a:cubicBezTo>
                    <a:pt x="897883" y="0"/>
                    <a:pt x="915248" y="17365"/>
                    <a:pt x="915248" y="38785"/>
                  </a:cubicBezTo>
                  <a:lnTo>
                    <a:pt x="915248" y="1595579"/>
                  </a:lnTo>
                  <a:cubicBezTo>
                    <a:pt x="915248" y="1617000"/>
                    <a:pt x="897883" y="1634365"/>
                    <a:pt x="876463" y="1634365"/>
                  </a:cubicBezTo>
                  <a:lnTo>
                    <a:pt x="38785" y="1634365"/>
                  </a:lnTo>
                  <a:cubicBezTo>
                    <a:pt x="17365" y="1634365"/>
                    <a:pt x="0" y="1617000"/>
                    <a:pt x="0" y="1595579"/>
                  </a:cubicBezTo>
                  <a:lnTo>
                    <a:pt x="0" y="38785"/>
                  </a:lnTo>
                  <a:cubicBezTo>
                    <a:pt x="0" y="17365"/>
                    <a:pt x="17365" y="0"/>
                    <a:pt x="387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0000">
                  <a:alpha val="9804"/>
                </a:srgbClr>
              </a:solidFill>
              <a:prstDash val="lgDash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915248" cy="1662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91543" y="1823162"/>
            <a:ext cx="1004051" cy="2265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聊天室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25212" y="763802"/>
            <a:ext cx="1004051" cy="153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19740" y="5039321"/>
            <a:ext cx="1004051" cy="153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99546" y="9554135"/>
            <a:ext cx="1317977" cy="79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貼圖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5298" y="2242253"/>
            <a:ext cx="7113534" cy="79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9"/>
              </a:lnSpc>
              <a:spcBef>
                <a:spcPct val="0"/>
              </a:spcBef>
            </a:pPr>
            <a:r>
              <a:rPr lang="en-US" sz="4135">
                <a:solidFill>
                  <a:srgbClr val="FF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個人資料與登入註冊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03131" y="4260038"/>
            <a:ext cx="3593472" cy="3981956"/>
          </a:xfrm>
          <a:custGeom>
            <a:avLst/>
            <a:gdLst/>
            <a:ahLst/>
            <a:cxnLst/>
            <a:rect l="l" t="t" r="r" b="b"/>
            <a:pathLst>
              <a:path w="3593472" h="3981956">
                <a:moveTo>
                  <a:pt x="0" y="0"/>
                </a:moveTo>
                <a:lnTo>
                  <a:pt x="3593473" y="0"/>
                </a:lnTo>
                <a:lnTo>
                  <a:pt x="3593473" y="3981956"/>
                </a:lnTo>
                <a:lnTo>
                  <a:pt x="0" y="398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42190" y="4008829"/>
            <a:ext cx="7020481" cy="4484374"/>
          </a:xfrm>
          <a:custGeom>
            <a:avLst/>
            <a:gdLst/>
            <a:ahLst/>
            <a:cxnLst/>
            <a:rect l="l" t="t" r="r" b="b"/>
            <a:pathLst>
              <a:path w="7020481" h="4484374">
                <a:moveTo>
                  <a:pt x="0" y="0"/>
                </a:moveTo>
                <a:lnTo>
                  <a:pt x="7020481" y="0"/>
                </a:lnTo>
                <a:lnTo>
                  <a:pt x="7020481" y="4484374"/>
                </a:lnTo>
                <a:lnTo>
                  <a:pt x="0" y="448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08257" y="-3923"/>
            <a:ext cx="4051193" cy="10290923"/>
          </a:xfrm>
          <a:custGeom>
            <a:avLst/>
            <a:gdLst/>
            <a:ahLst/>
            <a:cxnLst/>
            <a:rect l="l" t="t" r="r" b="b"/>
            <a:pathLst>
              <a:path w="4051193" h="10290923">
                <a:moveTo>
                  <a:pt x="0" y="0"/>
                </a:moveTo>
                <a:lnTo>
                  <a:pt x="4051193" y="0"/>
                </a:lnTo>
                <a:lnTo>
                  <a:pt x="4051193" y="10290923"/>
                </a:lnTo>
                <a:lnTo>
                  <a:pt x="0" y="1029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15810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5120321" y="5458309"/>
            <a:ext cx="1952566" cy="0"/>
          </a:xfrm>
          <a:prstGeom prst="line">
            <a:avLst/>
          </a:prstGeom>
          <a:ln w="142875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2786388" y="5458309"/>
            <a:ext cx="1952566" cy="0"/>
          </a:xfrm>
          <a:prstGeom prst="line">
            <a:avLst/>
          </a:prstGeom>
          <a:ln w="142875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39027" y="1287024"/>
            <a:ext cx="257853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4B324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Flyway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00099" y="2163771"/>
            <a:ext cx="11051224" cy="282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03"/>
              </a:lnSpc>
            </a:pPr>
            <a:r>
              <a:rPr lang="en-US" sz="22641" b="1" i="1">
                <a:solidFill>
                  <a:srgbClr val="F6E7D8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95975" y="5813934"/>
            <a:ext cx="10964816" cy="273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603"/>
              </a:lnSpc>
              <a:spcBef>
                <a:spcPct val="0"/>
              </a:spcBef>
            </a:pPr>
            <a:r>
              <a:rPr lang="en-US" sz="22641" b="1" i="1" u="none" strike="noStrike">
                <a:solidFill>
                  <a:srgbClr val="F6E7D8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you</a:t>
            </a:r>
          </a:p>
        </p:txBody>
      </p:sp>
      <p:grpSp>
        <p:nvGrpSpPr>
          <p:cNvPr id="7" name="Group 7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1285875"/>
            <a:ext cx="18288000" cy="90011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02971" y="293624"/>
            <a:ext cx="10688133" cy="7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2"/>
              </a:lnSpc>
              <a:spcBef>
                <a:spcPct val="0"/>
              </a:spcBef>
            </a:pPr>
            <a:r>
              <a:rPr lang="en-US" sz="5600" b="1" spc="280">
                <a:solidFill>
                  <a:srgbClr val="F4B324"/>
                </a:solidFill>
                <a:latin typeface="Gotham Bold"/>
                <a:ea typeface="Gotham Bold"/>
                <a:cs typeface="Gotham Bold"/>
                <a:sym typeface="Gotham Bold"/>
              </a:rPr>
              <a:t>專題導覽影片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doors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7336284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貼文圖片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發文者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點讚功能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李雨融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8623" y="56860"/>
            <a:ext cx="14158550" cy="10230140"/>
          </a:xfrm>
          <a:custGeom>
            <a:avLst/>
            <a:gdLst/>
            <a:ahLst/>
            <a:cxnLst/>
            <a:rect l="l" t="t" r="r" b="b"/>
            <a:pathLst>
              <a:path w="14158550" h="10230140">
                <a:moveTo>
                  <a:pt x="0" y="0"/>
                </a:moveTo>
                <a:lnTo>
                  <a:pt x="14158550" y="0"/>
                </a:lnTo>
                <a:lnTo>
                  <a:pt x="14158550" y="10230140"/>
                </a:lnTo>
                <a:lnTo>
                  <a:pt x="0" y="1023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11" r="-2319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03213" y="2280113"/>
            <a:ext cx="936914" cy="1130100"/>
            <a:chOff x="0" y="0"/>
            <a:chExt cx="246759" cy="2976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6759" cy="297639"/>
            </a:xfrm>
            <a:custGeom>
              <a:avLst/>
              <a:gdLst/>
              <a:ahLst/>
              <a:cxnLst/>
              <a:rect l="l" t="t" r="r" b="b"/>
              <a:pathLst>
                <a:path w="246759" h="297639">
                  <a:moveTo>
                    <a:pt x="0" y="0"/>
                  </a:moveTo>
                  <a:lnTo>
                    <a:pt x="246759" y="0"/>
                  </a:lnTo>
                  <a:lnTo>
                    <a:pt x="246759" y="297639"/>
                  </a:lnTo>
                  <a:lnTo>
                    <a:pt x="0" y="29763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46759" cy="326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594970" y="164727"/>
            <a:ext cx="5570149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發文者姓名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79080" y="2248979"/>
            <a:ext cx="5266438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貼文內容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80570" y="3850268"/>
            <a:ext cx="5764949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發布時間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78473" y="3257813"/>
            <a:ext cx="561654" cy="389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點讚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56690" y="1981463"/>
            <a:ext cx="561654" cy="516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貼文圖片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4B324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898253" y="8322655"/>
            <a:ext cx="4113680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B324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4295" y="2782516"/>
            <a:ext cx="9074951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其他用戶留言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對用戶留言的子留言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6E7D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@其他用戶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03434" y="-2265100"/>
            <a:ext cx="20859140" cy="4530201"/>
            <a:chOff x="0" y="0"/>
            <a:chExt cx="5493765" cy="1193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93765" cy="1193139"/>
            </a:xfrm>
            <a:custGeom>
              <a:avLst/>
              <a:gdLst/>
              <a:ahLst/>
              <a:cxnLst/>
              <a:rect l="l" t="t" r="r" b="b"/>
              <a:pathLst>
                <a:path w="5493765" h="1193139">
                  <a:moveTo>
                    <a:pt x="18929" y="0"/>
                  </a:moveTo>
                  <a:lnTo>
                    <a:pt x="5474837" y="0"/>
                  </a:lnTo>
                  <a:cubicBezTo>
                    <a:pt x="5485291" y="0"/>
                    <a:pt x="5493765" y="8475"/>
                    <a:pt x="5493765" y="18929"/>
                  </a:cubicBezTo>
                  <a:lnTo>
                    <a:pt x="5493765" y="1174211"/>
                  </a:lnTo>
                  <a:cubicBezTo>
                    <a:pt x="5493765" y="1184665"/>
                    <a:pt x="5485291" y="1193139"/>
                    <a:pt x="5474837" y="1193139"/>
                  </a:cubicBezTo>
                  <a:lnTo>
                    <a:pt x="18929" y="1193139"/>
                  </a:lnTo>
                  <a:cubicBezTo>
                    <a:pt x="8475" y="1193139"/>
                    <a:pt x="0" y="1184665"/>
                    <a:pt x="0" y="1174211"/>
                  </a:cubicBezTo>
                  <a:lnTo>
                    <a:pt x="0" y="18929"/>
                  </a:lnTo>
                  <a:cubicBezTo>
                    <a:pt x="0" y="8475"/>
                    <a:pt x="8475" y="0"/>
                    <a:pt x="189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B324">
                    <a:alpha val="100000"/>
                  </a:srgbClr>
                </a:gs>
                <a:gs pos="100000">
                  <a:srgbClr val="9B1D1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493765" cy="122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83857" y="1446476"/>
            <a:ext cx="5543699" cy="60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spc="199">
                <a:solidFill>
                  <a:srgbClr val="FFFFFF">
                    <a:alpha val="89804"/>
                  </a:srgbClr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許可証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90770" y="323850"/>
            <a:ext cx="715052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留言板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-1139210" y="0"/>
            <a:ext cx="19890272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erris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2321" y="204609"/>
            <a:ext cx="7066346" cy="5943827"/>
          </a:xfrm>
          <a:custGeom>
            <a:avLst/>
            <a:gdLst/>
            <a:ahLst/>
            <a:cxnLst/>
            <a:rect l="l" t="t" r="r" b="b"/>
            <a:pathLst>
              <a:path w="7066346" h="5943827">
                <a:moveTo>
                  <a:pt x="0" y="0"/>
                </a:moveTo>
                <a:lnTo>
                  <a:pt x="7066346" y="0"/>
                </a:lnTo>
                <a:lnTo>
                  <a:pt x="7066346" y="5943828"/>
                </a:lnTo>
                <a:lnTo>
                  <a:pt x="0" y="5943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74789" y="2698861"/>
            <a:ext cx="7084497" cy="5928605"/>
          </a:xfrm>
          <a:custGeom>
            <a:avLst/>
            <a:gdLst/>
            <a:ahLst/>
            <a:cxnLst/>
            <a:rect l="l" t="t" r="r" b="b"/>
            <a:pathLst>
              <a:path w="7084497" h="5928605">
                <a:moveTo>
                  <a:pt x="0" y="0"/>
                </a:moveTo>
                <a:lnTo>
                  <a:pt x="7084497" y="0"/>
                </a:lnTo>
                <a:lnTo>
                  <a:pt x="7084497" y="5928606"/>
                </a:lnTo>
                <a:lnTo>
                  <a:pt x="0" y="592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17037" y="5322074"/>
            <a:ext cx="7178785" cy="4684819"/>
          </a:xfrm>
          <a:custGeom>
            <a:avLst/>
            <a:gdLst/>
            <a:ahLst/>
            <a:cxnLst/>
            <a:rect l="l" t="t" r="r" b="b"/>
            <a:pathLst>
              <a:path w="7178785" h="4684819">
                <a:moveTo>
                  <a:pt x="0" y="0"/>
                </a:moveTo>
                <a:lnTo>
                  <a:pt x="7178786" y="0"/>
                </a:lnTo>
                <a:lnTo>
                  <a:pt x="7178786" y="4684819"/>
                </a:lnTo>
                <a:lnTo>
                  <a:pt x="0" y="4684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62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82078" y="229408"/>
            <a:ext cx="7648704" cy="228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用jquery偵測和顯示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使用session確認使用者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u="none" strike="noStrike">
                <a:solidFill>
                  <a:srgbClr val="F6E7D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透過java存取資料庫</a:t>
            </a:r>
          </a:p>
        </p:txBody>
      </p:sp>
      <p:grpSp>
        <p:nvGrpSpPr>
          <p:cNvPr id="6" name="Group 6"/>
          <p:cNvGrpSpPr/>
          <p:nvPr/>
        </p:nvGrpSpPr>
        <p:grpSpPr>
          <a:xfrm rot="-1637951">
            <a:off x="-2637812" y="3653709"/>
            <a:ext cx="4673340" cy="10675483"/>
            <a:chOff x="0" y="0"/>
            <a:chExt cx="1230839" cy="2811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0839" cy="2811650"/>
            </a:xfrm>
            <a:custGeom>
              <a:avLst/>
              <a:gdLst/>
              <a:ahLst/>
              <a:cxnLst/>
              <a:rect l="l" t="t" r="r" b="b"/>
              <a:pathLst>
                <a:path w="1230839" h="2811650">
                  <a:moveTo>
                    <a:pt x="0" y="0"/>
                  </a:moveTo>
                  <a:lnTo>
                    <a:pt x="1230839" y="0"/>
                  </a:lnTo>
                  <a:lnTo>
                    <a:pt x="1230839" y="2811650"/>
                  </a:lnTo>
                  <a:lnTo>
                    <a:pt x="0" y="2811650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30839" cy="284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10738">
            <a:off x="-2790413" y="-7814426"/>
            <a:ext cx="4974647" cy="17141158"/>
            <a:chOff x="0" y="0"/>
            <a:chExt cx="1310195" cy="4514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0195" cy="4514543"/>
            </a:xfrm>
            <a:custGeom>
              <a:avLst/>
              <a:gdLst/>
              <a:ahLst/>
              <a:cxnLst/>
              <a:rect l="l" t="t" r="r" b="b"/>
              <a:pathLst>
                <a:path w="1310195" h="4514543">
                  <a:moveTo>
                    <a:pt x="0" y="0"/>
                  </a:moveTo>
                  <a:lnTo>
                    <a:pt x="1310195" y="0"/>
                  </a:lnTo>
                  <a:lnTo>
                    <a:pt x="1310195" y="4514543"/>
                  </a:lnTo>
                  <a:lnTo>
                    <a:pt x="0" y="451454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310195" cy="4543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256</Words>
  <Application>Microsoft Office PowerPoint</Application>
  <PresentationFormat>自訂</PresentationFormat>
  <Paragraphs>148</Paragraphs>
  <Slides>37</Slides>
  <Notes>0</Notes>
  <HiddenSlides>0</HiddenSlides>
  <MMClips>8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9" baseType="lpstr">
      <vt:lpstr>王漢宗顏楷體</vt:lpstr>
      <vt:lpstr>Noto Sans T Chinese</vt:lpstr>
      <vt:lpstr>Poppins</vt:lpstr>
      <vt:lpstr>Gotham Bold</vt:lpstr>
      <vt:lpstr>Arial</vt:lpstr>
      <vt:lpstr>Noto Sans T Chinese Bold</vt:lpstr>
      <vt:lpstr>Gotham Bold Italics</vt:lpstr>
      <vt:lpstr>Gotham</vt:lpstr>
      <vt:lpstr>Calibri</vt:lpstr>
      <vt:lpstr>王漢宗特黑體</vt:lpstr>
      <vt:lpstr>Academy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Interflow</dc:title>
  <cp:lastModifiedBy>Watame</cp:lastModifiedBy>
  <cp:revision>12</cp:revision>
  <dcterms:created xsi:type="dcterms:W3CDTF">2006-08-16T00:00:00Z</dcterms:created>
  <dcterms:modified xsi:type="dcterms:W3CDTF">2025-02-13T01:22:35Z</dcterms:modified>
  <dc:identifier>DAGeHkl2hho</dc:identifier>
</cp:coreProperties>
</file>